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73" r:id="rId4"/>
    <p:sldId id="268" r:id="rId5"/>
    <p:sldId id="258" r:id="rId6"/>
    <p:sldId id="259" r:id="rId7"/>
    <p:sldId id="260" r:id="rId8"/>
    <p:sldId id="269" r:id="rId9"/>
    <p:sldId id="261" r:id="rId10"/>
    <p:sldId id="272" r:id="rId11"/>
    <p:sldId id="264" r:id="rId12"/>
    <p:sldId id="265" r:id="rId13"/>
    <p:sldId id="270" r:id="rId14"/>
    <p:sldId id="262" r:id="rId15"/>
    <p:sldId id="263" r:id="rId16"/>
    <p:sldId id="271" r:id="rId17"/>
    <p:sldId id="266" r:id="rId18"/>
    <p:sldId id="267" r:id="rId19"/>
    <p:sldId id="274" r:id="rId20"/>
    <p:sldId id="275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115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LEMING0\STAFFVOL\home\theresa\DATA\Min_kpi\2010_graphs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LEMING0\STAFFVOL\home\theresa\DATA\Min_kpi\2010_graphs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LEMING0\STAFFVOL\home\theresa\DATA\Min_kpi\2010_graphs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LEMING0\STAFFVOL\home\theresa\DATA\Min_kpi\2010_graphs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LEMING0\STAFFVOL\home\theresa\DATA\Min_kpi\2010_graphs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CA"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System (Province) Student </a:t>
            </a:r>
            <a:r>
              <a:rPr lang="en-US" sz="1400" dirty="0"/>
              <a:t>Satisfaction Trends</a:t>
            </a:r>
            <a:r>
              <a:rPr lang="en-US" dirty="0"/>
              <a:t>
</a:t>
            </a:r>
          </a:p>
        </c:rich>
      </c:tx>
      <c:layout>
        <c:manualLayout>
          <c:xMode val="edge"/>
          <c:yMode val="edge"/>
          <c:x val="0.21592837185674413"/>
          <c:y val="3.44529859451105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893388742918281"/>
          <c:y val="0.14009198486421262"/>
          <c:w val="0.77059842213628038"/>
          <c:h val="0.637976191580928"/>
        </c:manualLayout>
      </c:layout>
      <c:lineChart>
        <c:grouping val="standard"/>
        <c:ser>
          <c:idx val="2"/>
          <c:order val="1"/>
          <c:tx>
            <c:strRef>
              <c:f>Sheet1!$C$4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Sheet1!$C$5:$C$9</c:f>
              <c:numCache>
                <c:formatCode>General</c:formatCode>
                <c:ptCount val="5"/>
                <c:pt idx="0">
                  <c:v>77.8</c:v>
                </c:pt>
                <c:pt idx="1">
                  <c:v>77.400000000000006</c:v>
                </c:pt>
                <c:pt idx="2">
                  <c:v>77.900000000000006</c:v>
                </c:pt>
                <c:pt idx="3">
                  <c:v>78.400000000000006</c:v>
                </c:pt>
                <c:pt idx="4">
                  <c:v>76.3</c:v>
                </c:pt>
              </c:numCache>
            </c:numRef>
          </c:val>
        </c:ser>
        <c:ser>
          <c:idx val="3"/>
          <c:order val="2"/>
          <c:tx>
            <c:strRef>
              <c:f>Sheet1!$C$4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Sheet1!$C$5:$C$9</c:f>
              <c:numCache>
                <c:formatCode>General</c:formatCode>
                <c:ptCount val="5"/>
                <c:pt idx="0">
                  <c:v>77.8</c:v>
                </c:pt>
                <c:pt idx="1">
                  <c:v>77.400000000000006</c:v>
                </c:pt>
                <c:pt idx="2">
                  <c:v>77.900000000000006</c:v>
                </c:pt>
                <c:pt idx="3">
                  <c:v>78.400000000000006</c:v>
                </c:pt>
                <c:pt idx="4">
                  <c:v>76.3</c:v>
                </c:pt>
              </c:numCache>
            </c:numRef>
          </c:val>
        </c:ser>
        <c:ser>
          <c:idx val="1"/>
          <c:order val="0"/>
          <c:tx>
            <c:strRef>
              <c:f>Sheet1!$C$4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CA" sz="12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Sheet1!$C$5:$C$9</c:f>
              <c:numCache>
                <c:formatCode>General</c:formatCode>
                <c:ptCount val="5"/>
                <c:pt idx="0">
                  <c:v>77.8</c:v>
                </c:pt>
                <c:pt idx="1">
                  <c:v>77.400000000000006</c:v>
                </c:pt>
                <c:pt idx="2">
                  <c:v>77.900000000000006</c:v>
                </c:pt>
                <c:pt idx="3">
                  <c:v>78.400000000000006</c:v>
                </c:pt>
                <c:pt idx="4">
                  <c:v>76.3</c:v>
                </c:pt>
              </c:numCache>
            </c:numRef>
          </c:val>
        </c:ser>
        <c:marker val="1"/>
        <c:axId val="147663872"/>
        <c:axId val="147694720"/>
      </c:lineChart>
      <c:catAx>
        <c:axId val="147663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9919268855368931"/>
              <c:y val="0.861619210880393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694720"/>
        <c:crosses val="autoZero"/>
        <c:auto val="1"/>
        <c:lblAlgn val="ctr"/>
        <c:lblOffset val="100"/>
        <c:tickLblSkip val="1"/>
        <c:tickMarkSkip val="1"/>
      </c:catAx>
      <c:valAx>
        <c:axId val="147694720"/>
        <c:scaling>
          <c:orientation val="minMax"/>
          <c:max val="90"/>
          <c:min val="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r>
                  <a:rPr lang="en-US" sz="1000">
                    <a:latin typeface="Arial" pitchFamily="34" charset="0"/>
                    <a:cs typeface="Arial" pitchFamily="34" charset="0"/>
                  </a:rPr>
                  <a:t>% Very Sat/Sat</a:t>
                </a:r>
              </a:p>
            </c:rich>
          </c:tx>
          <c:layout>
            <c:manualLayout>
              <c:xMode val="edge"/>
              <c:yMode val="edge"/>
              <c:x val="2.7463675422047838E-2"/>
              <c:y val="0.355091553574948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663872"/>
        <c:crosses val="autoZero"/>
        <c:crossBetween val="between"/>
        <c:majorUnit val="5"/>
      </c:valAx>
      <c:spPr>
        <a:gradFill flip="none" rotWithShape="1">
          <a:gsLst>
            <a:gs pos="0">
              <a:schemeClr val="accent5"/>
            </a:gs>
            <a:gs pos="100000">
              <a:srgbClr val="FFFFCC"/>
            </a:gs>
          </a:gsLst>
          <a:path path="circle">
            <a:fillToRect l="100000" t="100000"/>
          </a:path>
          <a:tileRect r="-100000" b="-100000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>
      <a:gsLst>
        <a:gs pos="0">
          <a:schemeClr val="tx2"/>
        </a:gs>
        <a:gs pos="100000">
          <a:srgbClr val="FFFFCC"/>
        </a:gs>
      </a:gsLst>
      <a:path path="circle">
        <a:fillToRect l="100000" t="100000"/>
      </a:path>
    </a:gra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CA" sz="1400" b="1" i="0" u="none" strike="noStrike" baseline="0">
                <a:solidFill>
                  <a:srgbClr val="000000"/>
                </a:solidFill>
                <a:latin typeface="Arial" pitchFamily="34" charset="0"/>
                <a:ea typeface="Arial"/>
                <a:cs typeface="Arial" pitchFamily="34" charset="0"/>
              </a:defRPr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System (Province) Graduate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Satisfaction Trends
</a:t>
            </a:r>
          </a:p>
        </c:rich>
      </c:tx>
      <c:layout>
        <c:manualLayout>
          <c:xMode val="edge"/>
          <c:yMode val="edge"/>
          <c:x val="0.23078097659667546"/>
          <c:y val="3.946622429831683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870975935005"/>
          <c:y val="0.15923841163491897"/>
          <c:w val="0.77096819731771982"/>
          <c:h val="0.61940997295160671"/>
        </c:manualLayout>
      </c:layout>
      <c:lineChart>
        <c:grouping val="standard"/>
        <c:ser>
          <c:idx val="1"/>
          <c:order val="0"/>
          <c:tx>
            <c:strRef>
              <c:f>Sheet1!$E$4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CA" sz="12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Sheet1!$E$5:$E$9</c:f>
              <c:numCache>
                <c:formatCode>0.0</c:formatCode>
                <c:ptCount val="5"/>
                <c:pt idx="0" formatCode="General">
                  <c:v>81.599999999999994</c:v>
                </c:pt>
                <c:pt idx="1">
                  <c:v>82</c:v>
                </c:pt>
                <c:pt idx="2" formatCode="General">
                  <c:v>82.8</c:v>
                </c:pt>
                <c:pt idx="3" formatCode="General">
                  <c:v>82.7</c:v>
                </c:pt>
                <c:pt idx="4" formatCode="General">
                  <c:v>79.8</c:v>
                </c:pt>
              </c:numCache>
            </c:numRef>
          </c:val>
        </c:ser>
        <c:marker val="1"/>
        <c:axId val="150025728"/>
        <c:axId val="150027648"/>
      </c:lineChart>
      <c:catAx>
        <c:axId val="150025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Year</a:t>
                </a:r>
              </a:p>
            </c:rich>
          </c:tx>
          <c:layout>
            <c:manualLayout>
              <c:xMode val="edge"/>
              <c:yMode val="edge"/>
              <c:x val="0.49221456692913435"/>
              <c:y val="0.88162428230727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027648"/>
        <c:crosses val="autoZero"/>
        <c:auto val="1"/>
        <c:lblAlgn val="ctr"/>
        <c:lblOffset val="100"/>
        <c:tickLblSkip val="1"/>
        <c:tickMarkSkip val="1"/>
      </c:catAx>
      <c:valAx>
        <c:axId val="150027648"/>
        <c:scaling>
          <c:orientation val="minMax"/>
          <c:max val="90"/>
          <c:min val="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 Very Sat/Sat</a:t>
                </a:r>
              </a:p>
            </c:rich>
          </c:tx>
          <c:layout>
            <c:manualLayout>
              <c:xMode val="edge"/>
              <c:yMode val="edge"/>
              <c:x val="2.7419371034312252E-2"/>
              <c:y val="0.343751147393241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025728"/>
        <c:crosses val="autoZero"/>
        <c:crossBetween val="between"/>
        <c:majorUnit val="5"/>
      </c:valAx>
      <c:spPr>
        <a:gradFill flip="none" rotWithShape="1">
          <a:gsLst>
            <a:gs pos="0">
              <a:schemeClr val="tx2"/>
            </a:gs>
            <a:gs pos="100000">
              <a:srgbClr val="FFFFCC"/>
            </a:gs>
          </a:gsLst>
          <a:lin ang="13500000" scaled="1"/>
          <a:tileRect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 flip="none" rotWithShape="1">
      <a:gsLst>
        <a:gs pos="0">
          <a:schemeClr val="tx2"/>
        </a:gs>
        <a:gs pos="50000">
          <a:srgbClr val="72A376">
            <a:tint val="44500"/>
            <a:satMod val="160000"/>
          </a:srgbClr>
        </a:gs>
        <a:gs pos="100000">
          <a:srgbClr val="72A376">
            <a:tint val="23500"/>
            <a:satMod val="160000"/>
          </a:srgbClr>
        </a:gs>
      </a:gsLst>
      <a:lin ang="13500000" scaled="1"/>
      <a:tileRect/>
    </a:gra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CA"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System (Province)</a:t>
            </a:r>
            <a:r>
              <a:rPr lang="en-US" sz="1400" baseline="0" dirty="0" smtClean="0"/>
              <a:t> </a:t>
            </a:r>
            <a:r>
              <a:rPr lang="en-US" sz="1400" dirty="0" smtClean="0"/>
              <a:t>Employer </a:t>
            </a:r>
            <a:r>
              <a:rPr lang="en-US" sz="1400" dirty="0"/>
              <a:t>Satisfaction Trends
</a:t>
            </a:r>
          </a:p>
        </c:rich>
      </c:tx>
      <c:layout>
        <c:manualLayout>
          <c:xMode val="edge"/>
          <c:yMode val="edge"/>
          <c:x val="0.23504090579103179"/>
          <c:y val="3.807179450187629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13690129792804"/>
          <c:y val="0.18961072026524498"/>
          <c:w val="0.75684506489640424"/>
          <c:h val="0.58961141781110415"/>
        </c:manualLayout>
      </c:layout>
      <c:lineChart>
        <c:grouping val="standard"/>
        <c:ser>
          <c:idx val="1"/>
          <c:order val="0"/>
          <c:tx>
            <c:strRef>
              <c:f>Sheet1!$G$4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3"/>
              <c:layout>
                <c:manualLayout>
                  <c:x val="-3.2140322737435605E-2"/>
                  <c:y val="-3.3804967872023778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CA" sz="12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Sheet1!$G$5:$G$9</c:f>
              <c:numCache>
                <c:formatCode>General</c:formatCode>
                <c:ptCount val="5"/>
                <c:pt idx="0">
                  <c:v>92.1</c:v>
                </c:pt>
                <c:pt idx="1">
                  <c:v>92.6</c:v>
                </c:pt>
                <c:pt idx="2">
                  <c:v>93.1</c:v>
                </c:pt>
                <c:pt idx="3">
                  <c:v>93.3</c:v>
                </c:pt>
                <c:pt idx="4">
                  <c:v>93</c:v>
                </c:pt>
              </c:numCache>
            </c:numRef>
          </c:val>
        </c:ser>
        <c:marker val="1"/>
        <c:axId val="150069632"/>
        <c:axId val="150071552"/>
      </c:lineChart>
      <c:catAx>
        <c:axId val="150069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Year</a:t>
                </a:r>
              </a:p>
            </c:rich>
          </c:tx>
          <c:layout>
            <c:manualLayout>
              <c:xMode val="edge"/>
              <c:yMode val="edge"/>
              <c:x val="0.50094014289880462"/>
              <c:y val="0.865145133785922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071552"/>
        <c:crosses val="autoZero"/>
        <c:auto val="1"/>
        <c:lblAlgn val="ctr"/>
        <c:lblOffset val="100"/>
        <c:tickLblSkip val="1"/>
        <c:tickMarkSkip val="1"/>
      </c:catAx>
      <c:valAx>
        <c:axId val="150071552"/>
        <c:scaling>
          <c:orientation val="minMax"/>
          <c:max val="100"/>
          <c:min val="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 Very Sat/Sat</a:t>
                </a:r>
              </a:p>
            </c:rich>
          </c:tx>
          <c:layout>
            <c:manualLayout>
              <c:xMode val="edge"/>
              <c:yMode val="edge"/>
              <c:x val="4.3332635282291941E-2"/>
              <c:y val="0.342857794068069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069632"/>
        <c:crosses val="autoZero"/>
        <c:crossBetween val="between"/>
        <c:majorUnit val="10"/>
      </c:valAx>
      <c:spPr>
        <a:gradFill flip="none" rotWithShape="1">
          <a:gsLst>
            <a:gs pos="0">
              <a:schemeClr val="tx2"/>
            </a:gs>
            <a:gs pos="100000">
              <a:srgbClr val="FFFFCC"/>
            </a:gs>
          </a:gsLst>
          <a:lin ang="13500000" scaled="1"/>
          <a:tileRect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>
      <a:gsLst>
        <a:gs pos="0">
          <a:srgbClr val="EAEBDE"/>
        </a:gs>
        <a:gs pos="100000">
          <a:srgbClr val="FFFFCC"/>
        </a:gs>
      </a:gsLst>
      <a:lin ang="13500000" scaled="1"/>
    </a:gra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CA"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 smtClean="0"/>
              <a:t>System</a:t>
            </a:r>
            <a:r>
              <a:rPr lang="en-US" sz="1400" baseline="0" dirty="0" smtClean="0"/>
              <a:t> (Province) </a:t>
            </a:r>
            <a:r>
              <a:rPr lang="en-US" sz="1400" dirty="0" smtClean="0"/>
              <a:t>Employment </a:t>
            </a:r>
            <a:r>
              <a:rPr lang="en-US" sz="1400" dirty="0"/>
              <a:t>Rate </a:t>
            </a:r>
            <a:r>
              <a:rPr lang="en-US" sz="1400" dirty="0" smtClean="0"/>
              <a:t>Trends</a:t>
            </a:r>
            <a:endParaRPr lang="en-US" sz="1400" dirty="0"/>
          </a:p>
        </c:rich>
      </c:tx>
      <c:layout>
        <c:manualLayout>
          <c:xMode val="edge"/>
          <c:yMode val="edge"/>
          <c:x val="0.28850430154564094"/>
          <c:y val="3.929087340989611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958236123262392"/>
          <c:y val="0.15825276482657188"/>
          <c:w val="0.76495175950228544"/>
          <c:h val="0.62434616110342955"/>
        </c:manualLayout>
      </c:layout>
      <c:lineChart>
        <c:grouping val="standard"/>
        <c:ser>
          <c:idx val="1"/>
          <c:order val="0"/>
          <c:tx>
            <c:strRef>
              <c:f>Sheet1!$I$4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CA" sz="12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Sheet1!$I$5:$I$9</c:f>
              <c:numCache>
                <c:formatCode>General</c:formatCode>
                <c:ptCount val="5"/>
                <c:pt idx="0">
                  <c:v>89.3</c:v>
                </c:pt>
                <c:pt idx="1">
                  <c:v>90.1</c:v>
                </c:pt>
                <c:pt idx="2">
                  <c:v>90.5</c:v>
                </c:pt>
                <c:pt idx="3">
                  <c:v>88.9</c:v>
                </c:pt>
                <c:pt idx="4">
                  <c:v>84.8</c:v>
                </c:pt>
              </c:numCache>
            </c:numRef>
          </c:val>
        </c:ser>
        <c:marker val="1"/>
        <c:axId val="149702912"/>
        <c:axId val="149721472"/>
      </c:lineChart>
      <c:catAx>
        <c:axId val="149702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Year</a:t>
                </a:r>
              </a:p>
            </c:rich>
          </c:tx>
          <c:layout>
            <c:manualLayout>
              <c:xMode val="edge"/>
              <c:yMode val="edge"/>
              <c:x val="0.50784570331486445"/>
              <c:y val="0.9132029831447988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721472"/>
        <c:crosses val="autoZero"/>
        <c:auto val="1"/>
        <c:lblAlgn val="ctr"/>
        <c:lblOffset val="100"/>
        <c:tickLblSkip val="1"/>
        <c:tickMarkSkip val="1"/>
      </c:catAx>
      <c:valAx>
        <c:axId val="149721472"/>
        <c:scaling>
          <c:orientation val="minMax"/>
          <c:max val="100"/>
          <c:min val="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 Very Sat/Sat</a:t>
                </a:r>
              </a:p>
            </c:rich>
          </c:tx>
          <c:layout>
            <c:manualLayout>
              <c:xMode val="edge"/>
              <c:yMode val="edge"/>
              <c:x val="2.7331227257749648E-2"/>
              <c:y val="0.344559639974746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702912"/>
        <c:crosses val="autoZero"/>
        <c:crossBetween val="between"/>
        <c:majorUnit val="10"/>
      </c:valAx>
      <c:spPr>
        <a:gradFill flip="none" rotWithShape="1">
          <a:gsLst>
            <a:gs pos="0">
              <a:schemeClr val="tx2"/>
            </a:gs>
            <a:gs pos="100000">
              <a:srgbClr val="FFFFCC"/>
            </a:gs>
          </a:gsLst>
          <a:lin ang="13500000" scaled="1"/>
          <a:tileRect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 flip="none" rotWithShape="1">
      <a:gsLst>
        <a:gs pos="0">
          <a:srgbClr val="EAEBDE"/>
        </a:gs>
        <a:gs pos="100000">
          <a:srgbClr val="FFFFCC"/>
        </a:gs>
      </a:gsLst>
      <a:lin ang="13500000" scaled="1"/>
      <a:tileRect/>
    </a:gra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CA"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baseline="0" dirty="0" smtClean="0"/>
              <a:t>System (Province) Graduation </a:t>
            </a:r>
            <a:r>
              <a:rPr lang="en-US" sz="1400" b="1" i="0" baseline="0" dirty="0"/>
              <a:t>Rate </a:t>
            </a:r>
            <a:r>
              <a:rPr lang="en-US" sz="1400" b="1" i="0" baseline="0" dirty="0" smtClean="0"/>
              <a:t>Trends</a:t>
            </a:r>
            <a:endParaRPr lang="en-US" sz="1400" dirty="0"/>
          </a:p>
        </c:rich>
      </c:tx>
      <c:layout>
        <c:manualLayout>
          <c:xMode val="edge"/>
          <c:yMode val="edge"/>
          <c:x val="0.27493770009518043"/>
          <c:y val="3.36787589051368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112560954284998"/>
          <c:y val="0.1414165651412895"/>
          <c:w val="0.75723576696470574"/>
          <c:h val="0.63837632750783169"/>
        </c:manualLayout>
      </c:layout>
      <c:lineChart>
        <c:grouping val="standard"/>
        <c:ser>
          <c:idx val="1"/>
          <c:order val="0"/>
          <c:tx>
            <c:strRef>
              <c:f>Sheet1!$K$4</c:f>
              <c:strCache>
                <c:ptCount val="1"/>
                <c:pt idx="0">
                  <c:v>System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CA" sz="12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Sheet1!$K$5:$K$9</c:f>
              <c:numCache>
                <c:formatCode>General</c:formatCode>
                <c:ptCount val="5"/>
                <c:pt idx="0">
                  <c:v>60.1</c:v>
                </c:pt>
                <c:pt idx="1">
                  <c:v>63.3</c:v>
                </c:pt>
                <c:pt idx="2">
                  <c:v>64.900000000000006</c:v>
                </c:pt>
                <c:pt idx="3">
                  <c:v>64.400000000000006</c:v>
                </c:pt>
                <c:pt idx="4">
                  <c:v>65.099999999999994</c:v>
                </c:pt>
              </c:numCache>
            </c:numRef>
          </c:val>
        </c:ser>
        <c:marker val="1"/>
        <c:axId val="150229760"/>
        <c:axId val="150231680"/>
      </c:lineChart>
      <c:catAx>
        <c:axId val="150229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Year</a:t>
                </a:r>
              </a:p>
            </c:rich>
          </c:tx>
          <c:layout>
            <c:manualLayout>
              <c:xMode val="edge"/>
              <c:yMode val="edge"/>
              <c:x val="0.50321612539267668"/>
              <c:y val="0.862694436929251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231680"/>
        <c:crosses val="autoZero"/>
        <c:auto val="1"/>
        <c:lblAlgn val="ctr"/>
        <c:lblOffset val="100"/>
        <c:tickLblSkip val="1"/>
        <c:tickMarkSkip val="1"/>
      </c:catAx>
      <c:valAx>
        <c:axId val="150231680"/>
        <c:scaling>
          <c:orientation val="minMax"/>
          <c:max val="100"/>
          <c:min val="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CA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 Very Sat/Sat</a:t>
                </a:r>
              </a:p>
            </c:rich>
          </c:tx>
          <c:layout>
            <c:manualLayout>
              <c:xMode val="edge"/>
              <c:yMode val="edge"/>
              <c:x val="2.7331227257749661E-2"/>
              <c:y val="0.3445596399747465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CA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229760"/>
        <c:crosses val="autoZero"/>
        <c:crossBetween val="between"/>
        <c:majorUnit val="10"/>
      </c:valAx>
      <c:spPr>
        <a:gradFill flip="none" rotWithShape="1">
          <a:gsLst>
            <a:gs pos="0">
              <a:schemeClr val="tx2"/>
            </a:gs>
            <a:gs pos="100000">
              <a:srgbClr val="FFFFCC"/>
            </a:gs>
          </a:gsLst>
          <a:lin ang="13500000" scaled="1"/>
          <a:tileRect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gradFill flip="none" rotWithShape="1">
      <a:gsLst>
        <a:gs pos="0">
          <a:schemeClr val="tx2"/>
        </a:gs>
        <a:gs pos="100000">
          <a:srgbClr val="FFFFCC"/>
        </a:gs>
      </a:gsLst>
      <a:lin ang="13500000" scaled="1"/>
      <a:tileRect/>
    </a:gra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556AA4-6C87-4D0D-9FF3-F025D6D84439}" type="datetimeFigureOut">
              <a:rPr lang="en-US"/>
              <a:pPr/>
              <a:t>1/30/2014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750EF-E131-482A-BFF6-CA2BDEB389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6287A52-D92C-410A-B86F-6689782C8484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4C3BB1-3451-4119-BAE0-DEFBDDAC7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00705-E2C1-47EF-B64A-D3489D60FA00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AC7F46-6B85-44C2-AA2F-B3D6B7D1C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4E2F97-EE53-4CEE-9489-8A660EE43A42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B2A8B-0752-4FA5-81CC-CD7CDD838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AE45EE-E31D-427C-863A-61F99A2352A5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46F42A-14EA-4900-AD79-4146B19E05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1415254-E3C4-48B3-AFC7-68BEF6A3823C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CF471E5-B12C-4356-8CBC-6BF3AEE5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5A7F7D-6760-4084-9496-5BE2486701D2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148E0-FC54-4D2B-9B68-22DD40FE5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1DBD1A-392A-41B6-BF6B-79EC5D4157E2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4951C-8EB7-4412-AFE6-8BC389ADB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D5F446-BE51-46B0-B5DB-546FF3C0E30B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472CB-BC53-4D37-9AB6-7E31B102C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1E759-BCCF-4660-BB45-103FF7600125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034632-7269-4C19-B8A7-A1F5E2BA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0EA26E3-A8C6-4D5B-9F4A-3D776D22B6AE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EB4AAF-DAD9-4E09-9068-488B26411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5274208-E3B1-4FC0-A997-604332DB6411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F8D2BD-366A-49FE-AB48-5DC6907C2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2D05F0-B0EE-4A69-8725-ADEC22B25BFD}" type="datetimeFigureOut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0C8C107-87CD-4DEF-A4CD-E6CDE703D496}" type="slidenum">
              <a:rPr lang="en-US"/>
              <a:pPr>
                <a:defRPr/>
              </a:pPr>
              <a:t>‹#›</a:t>
            </a:fld>
            <a:endParaRPr lang="en-US" b="1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Key Performance Indicators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  <a:p>
            <a:pPr eaLnBrk="1" hangingPunct="1">
              <a:spcBef>
                <a:spcPct val="0"/>
              </a:spcBef>
            </a:pPr>
            <a:r>
              <a:rPr lang="en-CA" sz="2000" dirty="0" smtClean="0"/>
              <a:t>.</a:t>
            </a: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53536"/>
            <a:ext cx="86868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Graduate Satisfaction Trends</a:t>
            </a:r>
            <a:endParaRPr lang="en-CA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31520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Employer Satisfaction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400"/>
          <a:ext cx="7391400" cy="20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1524000"/>
              </a:tblGrid>
              <a:tr h="101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Employer 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Capstone Question</a:t>
                      </a:r>
                      <a:endParaRPr lang="en-CA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2009/10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SYSTEM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Very Satisfied/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Satisfied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MyriadPro-Regular" charset="0"/>
                      </a:endParaRPr>
                    </a:p>
                  </a:txBody>
                  <a:tcPr anchor="b"/>
                </a:tc>
              </a:tr>
              <a:tr h="8868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74. In general, how would you rate your satisfaction with this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      employee’s overall college preparation for the type of work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      he/she was doing?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93.0</a:t>
                      </a:r>
                      <a:endParaRPr lang="en-CA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Employer Satisfaction Trends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7162800" cy="399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Employment Rate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Obtained from Graduate Outcomes Survey conducted 6 months after graduation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  <a:p>
            <a:pPr eaLnBrk="1" hangingPunct="1"/>
            <a:r>
              <a:rPr lang="en-CA" smtClean="0"/>
              <a:t>Represents graduates who were employed during a specified reference week (based on those who were available for 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Employment Rate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36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3200400"/>
              </a:tblGrid>
              <a:tr h="614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Employment Rate </a:t>
                      </a:r>
                      <a:endParaRPr lang="en-CA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2009/10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SYSTEM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MyriadPro-Regular" charset="0"/>
                      </a:endParaRPr>
                    </a:p>
                  </a:txBody>
                  <a:tcPr anchor="b"/>
                </a:tc>
              </a:tr>
              <a:tr h="634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Employed during reference week</a:t>
                      </a:r>
                      <a:r>
                        <a:rPr lang="en-CA" sz="16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6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(6 months after graduation)</a:t>
                      </a:r>
                      <a:endParaRPr lang="en-CA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84.8</a:t>
                      </a:r>
                      <a:endParaRPr lang="en-CA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Employment Rate Trends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7239000" cy="406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Graduation Rate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Tracks individual students in eligible programs who complete program requirements within 200% of normal program duration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Graduation Rate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Graduation Rate</a:t>
                      </a:r>
                      <a:endParaRPr lang="en-CA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2009/10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SYSTEM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MyriadPro-Regular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Completed program within 200% completion timeframe</a:t>
                      </a:r>
                      <a:endParaRPr lang="en-CA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65.1</a:t>
                      </a:r>
                      <a:endParaRPr lang="en-CA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Graduation Rate Trends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693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>
                <a:effectLst/>
              </a:rPr>
              <a:t>12 Years   Later</a:t>
            </a:r>
            <a:endParaRPr lang="en-US" smtClean="0">
              <a:effectLst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smtClean="0"/>
              <a:t>Year over year general consistency with   results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 Some modifications to tools and   administration practises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 Interest in the OEN and student tracking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 Some frustration re reporting requirements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 Graduation rate review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 Heightened focus on accountability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KPIs incorporated into MYAA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Annual Reports to include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100" smtClean="0"/>
              <a:t>KPI results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100" smtClean="0"/>
              <a:t>MYAAs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100" smtClean="0"/>
              <a:t>Audited Financial Statements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CA" sz="2100" smtClean="0"/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Key Performance Indicators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1998 launch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Ministry mandated  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Accountability Framework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5 key measures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Funding implications 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>
                <a:effectLst/>
              </a:rPr>
              <a:t>Questions to  Consider</a:t>
            </a:r>
            <a:endParaRPr lang="en-US" smtClean="0">
              <a:effectLst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Do KPIs provide measures of core outcomes directly tied to the missions of colleges?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Are there other measures that should be considered?</a:t>
            </a:r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Are the methodologies used for calculation and administration sound?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 What is the effective balance between accountability/measurement and flexibility?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Key Performance Indicators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Student Satisfaction 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Graduate Satisfaction  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Employer Satisfaction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Employment Rate</a:t>
            </a:r>
          </a:p>
          <a:p>
            <a:pPr eaLnBrk="1" hangingPunct="1">
              <a:lnSpc>
                <a:spcPct val="90000"/>
              </a:lnSpc>
            </a:pPr>
            <a:r>
              <a:rPr lang="en-CA" sz="3600" smtClean="0">
                <a:latin typeface="Arial" charset="0"/>
                <a:cs typeface="Arial" charset="0"/>
              </a:rPr>
              <a:t> Graduation Rate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Student Satisfaction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 class paper-based survey</a:t>
            </a:r>
          </a:p>
          <a:p>
            <a:pPr eaLnBrk="1" hangingPunct="1">
              <a:buFont typeface="Wingdings 2" pitchFamily="18" charset="2"/>
              <a:buNone/>
            </a:pPr>
            <a:endParaRPr lang="en-CA" smtClean="0"/>
          </a:p>
          <a:p>
            <a:pPr eaLnBrk="1" hangingPunct="1"/>
            <a:r>
              <a:rPr lang="en-CA" smtClean="0"/>
              <a:t>Funded students semester 2 +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 Student Satisfaction KPI calculated based on average of 4 Capstone Questions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mtClean="0"/>
              <a:t>   (all 4 questions must be answered)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Student Satisfaction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620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1524000"/>
              </a:tblGrid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Student 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Capstone Questions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2009/10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SYSTEM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Very Satisfied/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Satisfied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MyriadPro-Regular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14. Overall, your program is giving you knowledge and skills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      that will be useful in your future career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87.2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26. The overall quality of the learning experiences in this program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80.2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44. The overall quality of the facilities / resources in the college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69.3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45. The overall quality of the services in the college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68.6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Student Satisfaction Rate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(based on Capstone Questions)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Student Satisfaction Trends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8" name="Content Placeholder 13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086600" cy="406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Student Satisfaction Trends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505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457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2005-06</a:t>
                      </a: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/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 </a:t>
                      </a: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2006-07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 </a:t>
                      </a: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2007-08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 </a:t>
                      </a: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2008-09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 </a:t>
                      </a: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2009-10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 </a:t>
                      </a: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 Year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Avg</a:t>
                      </a:r>
                      <a:b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</a:br>
                      <a:r>
                        <a:rPr lang="en-US" sz="105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KPI</a:t>
                      </a:r>
                    </a:p>
                  </a:txBody>
                  <a:tcPr marL="7166" marR="7166" marT="7166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Algonquin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Boréal</a:t>
                      </a:r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Cambrian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Canadore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72.7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Centennial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72.3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Conestoga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79.8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Confederation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78.3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Durham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76.0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Fanshawe</a:t>
                      </a:r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George Brown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71.6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Georgian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Humber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La Cité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84.2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Lambton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Loyalist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80.2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Mohawk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Niagara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85.6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Northern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Sault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76.7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Seneca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Sheridan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74.5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Sir Sandford Fleming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80.1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St. Clair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St. Lawrence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78.5</a:t>
                      </a:r>
                    </a:p>
                  </a:txBody>
                  <a:tcPr marL="9525" marR="9525" marT="9525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Province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Graduate/Employer Satisfaction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Graduate Outcomes Survey conducted by Forum Research Inc. 6 months after graduation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Employer Survey conducted with employers of graduates who have given Forum Research Inc. permission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Graduate Satisfaction</a:t>
            </a:r>
            <a:endParaRPr lang="en-CA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198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447800"/>
              </a:tblGrid>
              <a:tr h="928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Graduate 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Capstone Question</a:t>
                      </a:r>
                      <a:endParaRPr lang="en-CA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2009/10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SYSTEM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Very Satisfied/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Satisfied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MyriadPro-Regular" charset="0"/>
                      </a:endParaRPr>
                    </a:p>
                  </a:txBody>
                  <a:tcPr anchor="b"/>
                </a:tc>
              </a:tr>
              <a:tr h="8245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34. How would you rate your satisfaction with the usefulness of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It"/>
                        </a:rPr>
                        <a:t>      your college education in achieving your goals after graduation? 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yriadPro-Regular" charset="0"/>
                        </a:rPr>
                        <a:t>79.8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741</Words>
  <Application>Microsoft Office PowerPoint</Application>
  <PresentationFormat>On-screen Show (4:3)</PresentationFormat>
  <Paragraphs>313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Key Performance Indicators</vt:lpstr>
      <vt:lpstr>Key Performance Indicators</vt:lpstr>
      <vt:lpstr>Key Performance Indicators</vt:lpstr>
      <vt:lpstr>Student Satisfaction</vt:lpstr>
      <vt:lpstr>Student Satisfaction</vt:lpstr>
      <vt:lpstr>Student Satisfaction Trends</vt:lpstr>
      <vt:lpstr>Student Satisfaction Trends</vt:lpstr>
      <vt:lpstr>Graduate/Employer Satisfaction</vt:lpstr>
      <vt:lpstr>Graduate Satisfaction</vt:lpstr>
      <vt:lpstr>Graduate Satisfaction Trends</vt:lpstr>
      <vt:lpstr>Employer Satisfaction</vt:lpstr>
      <vt:lpstr>Employer Satisfaction Trends</vt:lpstr>
      <vt:lpstr>Employment Rate</vt:lpstr>
      <vt:lpstr>Employment Rate</vt:lpstr>
      <vt:lpstr>Employment Rate Trends</vt:lpstr>
      <vt:lpstr>Graduation Rate</vt:lpstr>
      <vt:lpstr>Graduation Rate</vt:lpstr>
      <vt:lpstr>Graduation Rate Trends</vt:lpstr>
      <vt:lpstr>12 Years   Later</vt:lpstr>
      <vt:lpstr>Questions to  Consider</vt:lpstr>
    </vt:vector>
  </TitlesOfParts>
  <Company>SSFC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BrXP Set</dc:creator>
  <cp:lastModifiedBy>Dr. Joe</cp:lastModifiedBy>
  <cp:revision>32</cp:revision>
  <dcterms:created xsi:type="dcterms:W3CDTF">2010-10-01T15:01:38Z</dcterms:created>
  <dcterms:modified xsi:type="dcterms:W3CDTF">2014-01-31T00:02:09Z</dcterms:modified>
</cp:coreProperties>
</file>